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9" r:id="rId3"/>
    <p:sldId id="257" r:id="rId4"/>
    <p:sldId id="258" r:id="rId5"/>
    <p:sldId id="262" r:id="rId6"/>
    <p:sldId id="263" r:id="rId7"/>
    <p:sldId id="260" r:id="rId8"/>
    <p:sldId id="261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9E3D3-187F-4758-831C-F4531BFA00D2}" type="datetimeFigureOut">
              <a:rPr lang="en-US" smtClean="0"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E515-20C5-4142-A3AC-EBBA8012F2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99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51DB66D-5FE2-4443-87DF-2B69DD75F731}" type="datetimeFigureOut">
              <a:rPr lang="en-US" smtClean="0"/>
              <a:pPr/>
              <a:t>8/6/2014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– A Better Way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Entities and Relationships</a:t>
            </a:r>
          </a:p>
          <a:p>
            <a:r>
              <a:rPr lang="en-US" sz="2800" dirty="0" smtClean="0"/>
              <a:t>Part 1: The Entities and Their Attributes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or Attribute?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the object being analyzed of direct interest to database? … If so, it’s an entity.</a:t>
            </a:r>
          </a:p>
          <a:p>
            <a:r>
              <a:rPr lang="en-US" dirty="0" smtClean="0"/>
              <a:t>Does the object have components of its own? If so, it’s a good candidate for an entity.</a:t>
            </a:r>
          </a:p>
          <a:p>
            <a:r>
              <a:rPr lang="en-US" dirty="0" smtClean="0"/>
              <a:t>Can there be multiple instances? If so, it’s a good candidate for an entity.</a:t>
            </a:r>
          </a:p>
          <a:p>
            <a:r>
              <a:rPr lang="en-US" dirty="0" smtClean="0"/>
              <a:t>Do only some entities have </a:t>
            </a:r>
            <a:r>
              <a:rPr lang="en-US" dirty="0" smtClean="0"/>
              <a:t>occurrences </a:t>
            </a:r>
            <a:r>
              <a:rPr lang="en-US" dirty="0" smtClean="0"/>
              <a:t>of the object? If so, might be best to consider it an entity.</a:t>
            </a:r>
          </a:p>
          <a:p>
            <a:r>
              <a:rPr lang="en-US" dirty="0" smtClean="0"/>
              <a:t>Final decision may come </a:t>
            </a:r>
            <a:r>
              <a:rPr lang="en-US" dirty="0" smtClean="0"/>
              <a:t>later.</a:t>
            </a:r>
            <a:endParaRPr lang="en-US" dirty="0" smtClean="0"/>
          </a:p>
          <a:p>
            <a:r>
              <a:rPr lang="en-US" dirty="0" smtClean="0"/>
              <a:t>Design is an iterative </a:t>
            </a:r>
            <a:r>
              <a:rPr lang="en-US" dirty="0" smtClean="0"/>
              <a:t>process.</a:t>
            </a:r>
          </a:p>
          <a:p>
            <a:r>
              <a:rPr lang="en-US" dirty="0" smtClean="0"/>
              <a:t>Do NOT insert real data into a database until after you are satisfied with the design!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 Entity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73914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09600" y="57150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columns would this table have?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Entity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0"/>
            <a:ext cx="67056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09600" y="57150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columns would this table have?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Four-Valued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This Sentence is False.</a:t>
            </a:r>
          </a:p>
          <a:p>
            <a:r>
              <a:rPr lang="en-US" sz="2400" dirty="0" smtClean="0"/>
              <a:t>Two-Valued logic: It’s either True or False.</a:t>
            </a:r>
          </a:p>
          <a:p>
            <a:r>
              <a:rPr lang="en-US" sz="2400" dirty="0" smtClean="0"/>
              <a:t>For databases, a three-valued logic was created:</a:t>
            </a:r>
            <a:br>
              <a:rPr lang="en-US" sz="2400" dirty="0" smtClean="0"/>
            </a:br>
            <a:r>
              <a:rPr lang="en-US" sz="2400" dirty="0" smtClean="0"/>
              <a:t>True</a:t>
            </a:r>
            <a:br>
              <a:rPr lang="en-US" sz="2400" dirty="0" smtClean="0"/>
            </a:br>
            <a:r>
              <a:rPr lang="en-US" sz="2400" dirty="0" smtClean="0"/>
              <a:t>False</a:t>
            </a:r>
            <a:br>
              <a:rPr lang="en-US" sz="2400" dirty="0" smtClean="0"/>
            </a:br>
            <a:r>
              <a:rPr lang="en-US" sz="2400" dirty="0" smtClean="0"/>
              <a:t>Missing </a:t>
            </a:r>
            <a:r>
              <a:rPr lang="en-US" sz="2400" dirty="0" smtClean="0"/>
              <a:t>or NULL</a:t>
            </a:r>
          </a:p>
          <a:p>
            <a:r>
              <a:rPr lang="en-US" sz="2400" dirty="0" smtClean="0"/>
              <a:t>Later, a fourth value was created:</a:t>
            </a:r>
            <a:br>
              <a:rPr lang="en-US" sz="2400" dirty="0" smtClean="0"/>
            </a:br>
            <a:r>
              <a:rPr lang="en-US" sz="2400" dirty="0" smtClean="0"/>
              <a:t>True</a:t>
            </a:r>
            <a:br>
              <a:rPr lang="en-US" sz="2400" dirty="0" smtClean="0"/>
            </a:br>
            <a:r>
              <a:rPr lang="en-US" sz="2400" dirty="0" smtClean="0"/>
              <a:t>False</a:t>
            </a:r>
            <a:br>
              <a:rPr lang="en-US" sz="2400" dirty="0" smtClean="0"/>
            </a:br>
            <a:r>
              <a:rPr lang="en-US" sz="2400" dirty="0" smtClean="0"/>
              <a:t>Missing </a:t>
            </a:r>
            <a:r>
              <a:rPr lang="en-US" sz="2400" dirty="0" smtClean="0"/>
              <a:t>or NULL but doesn’t </a:t>
            </a:r>
            <a:r>
              <a:rPr lang="en-US" sz="2400" dirty="0" smtClean="0"/>
              <a:t>matter</a:t>
            </a:r>
            <a:br>
              <a:rPr lang="en-US" sz="2400" dirty="0" smtClean="0"/>
            </a:br>
            <a:r>
              <a:rPr lang="en-US" sz="2400" dirty="0" smtClean="0"/>
              <a:t>Missing </a:t>
            </a:r>
            <a:r>
              <a:rPr lang="en-US" sz="2400" dirty="0" smtClean="0"/>
              <a:t>or NULL but </a:t>
            </a:r>
            <a:r>
              <a:rPr lang="en-US" sz="2400" dirty="0" smtClean="0"/>
              <a:t>needed</a:t>
            </a:r>
            <a:endParaRPr lang="en-US" sz="2400" dirty="0" smtClean="0"/>
          </a:p>
          <a:p>
            <a:r>
              <a:rPr lang="en-US" sz="2400" dirty="0" smtClean="0"/>
              <a:t>Today’s databases use the four-valued logic.</a:t>
            </a:r>
          </a:p>
        </p:txBody>
      </p:sp>
    </p:spTree>
    <p:extLst>
      <p:ext uri="{BB962C8B-B14F-4D97-AF65-F5344CB8AC3E}">
        <p14:creationId xmlns:p14="http://schemas.microsoft.com/office/powerpoint/2010/main" val="313759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Entity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056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724400" y="32766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Example, a patient may have one or more diagnoses, but for now it’s OK if there is no information here (fields are left NULL).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7086600" y="2667000"/>
            <a:ext cx="609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3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Design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Analyze the requirements</a:t>
            </a:r>
          </a:p>
          <a:p>
            <a:pPr lvl="1"/>
            <a:r>
              <a:rPr lang="en-US" dirty="0" smtClean="0"/>
              <a:t>Identify the entities / objects about which information needs to be stored</a:t>
            </a:r>
          </a:p>
          <a:p>
            <a:pPr lvl="1"/>
            <a:r>
              <a:rPr lang="en-US" dirty="0" smtClean="0"/>
              <a:t>Identify the attributes of the entities that the system is concerned with</a:t>
            </a:r>
          </a:p>
          <a:p>
            <a:r>
              <a:rPr lang="en-US" dirty="0" smtClean="0"/>
              <a:t>Create the conceptual or logical design</a:t>
            </a:r>
          </a:p>
          <a:p>
            <a:pPr lvl="1"/>
            <a:r>
              <a:rPr lang="en-US" dirty="0" smtClean="0"/>
              <a:t>Carefully design a database and its tables </a:t>
            </a:r>
          </a:p>
          <a:p>
            <a:r>
              <a:rPr lang="en-US" dirty="0" smtClean="0"/>
              <a:t>Implement the design on a DBMS (</a:t>
            </a:r>
            <a:r>
              <a:rPr lang="en-US" dirty="0" err="1" smtClean="0"/>
              <a:t>MySQL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Create the database</a:t>
            </a:r>
          </a:p>
          <a:p>
            <a:pPr lvl="1"/>
            <a:r>
              <a:rPr lang="en-US" dirty="0" smtClean="0"/>
              <a:t>Create the tables</a:t>
            </a:r>
          </a:p>
          <a:p>
            <a:pPr lvl="1"/>
            <a:r>
              <a:rPr lang="en-US" dirty="0" smtClean="0"/>
              <a:t>Load the data</a:t>
            </a:r>
          </a:p>
          <a:p>
            <a:pPr lvl="1"/>
            <a:r>
              <a:rPr lang="en-US" dirty="0" smtClean="0"/>
              <a:t>Use the data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Entity Relationship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Graphical Representation of a database</a:t>
            </a:r>
          </a:p>
          <a:p>
            <a:r>
              <a:rPr lang="en-US" dirty="0" smtClean="0"/>
              <a:t>Defines the entities involved in a system</a:t>
            </a:r>
          </a:p>
          <a:p>
            <a:pPr lvl="1"/>
            <a:r>
              <a:rPr lang="en-US" dirty="0" smtClean="0"/>
              <a:t>Include attributes</a:t>
            </a:r>
          </a:p>
          <a:p>
            <a:r>
              <a:rPr lang="en-US" dirty="0" smtClean="0"/>
              <a:t>Defines the relationships between the entities</a:t>
            </a:r>
          </a:p>
          <a:p>
            <a:pPr lvl="1"/>
            <a:r>
              <a:rPr lang="en-US" dirty="0" smtClean="0"/>
              <a:t>Makes creating linking tables a snap</a:t>
            </a:r>
          </a:p>
          <a:p>
            <a:r>
              <a:rPr lang="en-US" dirty="0" smtClean="0"/>
              <a:t>Provides for almost fool proof normalization</a:t>
            </a:r>
          </a:p>
          <a:p>
            <a:pPr lvl="1"/>
            <a:r>
              <a:rPr lang="en-US" dirty="0" smtClean="0"/>
              <a:t>The proposed design will still need to be inspected using the Normal Form Concepts to make sure the design is:</a:t>
            </a:r>
          </a:p>
          <a:p>
            <a:pPr lvl="2"/>
            <a:r>
              <a:rPr lang="en-US" dirty="0" smtClean="0"/>
              <a:t>Flexible</a:t>
            </a:r>
          </a:p>
          <a:p>
            <a:pPr lvl="2"/>
            <a:r>
              <a:rPr lang="en-US" dirty="0" smtClean="0"/>
              <a:t>Efficient</a:t>
            </a:r>
          </a:p>
          <a:p>
            <a:pPr lvl="2"/>
            <a:r>
              <a:rPr lang="en-US" dirty="0" smtClean="0"/>
              <a:t>Non-redundant </a:t>
            </a:r>
          </a:p>
          <a:p>
            <a:r>
              <a:rPr lang="en-US" dirty="0" smtClean="0"/>
              <a:t>Easier than cycling thru Normal forms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 to the 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Determine the entities based on the requirements document</a:t>
            </a:r>
          </a:p>
          <a:p>
            <a:r>
              <a:rPr lang="en-US" dirty="0" smtClean="0"/>
              <a:t>Determine the attributes of each entity</a:t>
            </a:r>
          </a:p>
          <a:p>
            <a:r>
              <a:rPr lang="en-US" dirty="0" smtClean="0"/>
              <a:t>Define a key field for each entity</a:t>
            </a:r>
          </a:p>
          <a:p>
            <a:pPr lvl="1"/>
            <a:r>
              <a:rPr lang="en-US" dirty="0" smtClean="0"/>
              <a:t>Candidate key: possible field or group of fields</a:t>
            </a:r>
          </a:p>
          <a:p>
            <a:pPr lvl="1"/>
            <a:r>
              <a:rPr lang="en-US" dirty="0" smtClean="0"/>
              <a:t>Primary key: minimally and uniquely identify </a:t>
            </a:r>
            <a:r>
              <a:rPr lang="en-US" dirty="0" smtClean="0"/>
              <a:t>an </a:t>
            </a:r>
            <a:r>
              <a:rPr lang="en-US" dirty="0" smtClean="0"/>
              <a:t>instance of the entity</a:t>
            </a:r>
          </a:p>
          <a:p>
            <a:r>
              <a:rPr lang="en-US" dirty="0" smtClean="0"/>
              <a:t>Create diagrams to represent each of the entities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the 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Noun Analysis</a:t>
            </a:r>
          </a:p>
          <a:p>
            <a:r>
              <a:rPr lang="en-US" dirty="0" smtClean="0"/>
              <a:t>Meaningful identifiers</a:t>
            </a:r>
          </a:p>
          <a:p>
            <a:r>
              <a:rPr lang="en-US" dirty="0" smtClean="0"/>
              <a:t>The database designer only adds new entities as required by the process of normalization</a:t>
            </a:r>
          </a:p>
          <a:p>
            <a:pPr lvl="1"/>
            <a:r>
              <a:rPr lang="en-US" dirty="0" smtClean="0"/>
              <a:t>E.g. If </a:t>
            </a:r>
            <a:r>
              <a:rPr lang="en-US" dirty="0" smtClean="0"/>
              <a:t>the requirements don’t mention the delivery drivers, don’t add an entity for them without consulting the creator of the Requirements Document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the Entity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Nouns in the Requirements Document that describe the entity</a:t>
            </a:r>
          </a:p>
          <a:p>
            <a:r>
              <a:rPr lang="en-US" dirty="0" smtClean="0"/>
              <a:t>Adjectives are possible values for the attribute</a:t>
            </a:r>
          </a:p>
          <a:p>
            <a:r>
              <a:rPr lang="en-US" dirty="0" smtClean="0"/>
              <a:t>The database designer does not add attributes that are not in the Requirements Document without consulting its designer</a:t>
            </a:r>
          </a:p>
          <a:p>
            <a:r>
              <a:rPr lang="en-US" dirty="0" smtClean="0"/>
              <a:t>Additional information:</a:t>
            </a:r>
          </a:p>
          <a:p>
            <a:pPr lvl="1"/>
            <a:r>
              <a:rPr lang="en-US" dirty="0" smtClean="0"/>
              <a:t>Meaningful identifier</a:t>
            </a:r>
          </a:p>
          <a:p>
            <a:pPr lvl="1"/>
            <a:r>
              <a:rPr lang="en-US" dirty="0" smtClean="0"/>
              <a:t>Possible column headings in a DB table</a:t>
            </a:r>
          </a:p>
          <a:p>
            <a:pPr lvl="1"/>
            <a:r>
              <a:rPr lang="en-US" dirty="0" smtClean="0"/>
              <a:t>Data type</a:t>
            </a:r>
          </a:p>
          <a:p>
            <a:pPr lvl="1"/>
            <a:r>
              <a:rPr lang="en-US" dirty="0" smtClean="0"/>
              <a:t>Size in Storage 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Key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field / value that </a:t>
            </a:r>
            <a:r>
              <a:rPr lang="en-US" i="1" dirty="0" smtClean="0"/>
              <a:t>uniquely</a:t>
            </a:r>
            <a:r>
              <a:rPr lang="en-US" dirty="0" smtClean="0"/>
              <a:t> identifies a single occurrence of that entity – Primary Key</a:t>
            </a:r>
          </a:p>
          <a:p>
            <a:r>
              <a:rPr lang="en-US" dirty="0" smtClean="0"/>
              <a:t>A field for which the value will </a:t>
            </a:r>
            <a:r>
              <a:rPr lang="en-US" i="1" dirty="0" smtClean="0"/>
              <a:t>never</a:t>
            </a:r>
            <a:r>
              <a:rPr lang="en-US" dirty="0" smtClean="0"/>
              <a:t> change</a:t>
            </a:r>
          </a:p>
          <a:p>
            <a:r>
              <a:rPr lang="en-US" dirty="0" smtClean="0"/>
              <a:t>Any field that might be a key is called a candidate key</a:t>
            </a:r>
          </a:p>
          <a:p>
            <a:r>
              <a:rPr lang="en-US" dirty="0" smtClean="0"/>
              <a:t>A primary key could be the combination of fields</a:t>
            </a:r>
          </a:p>
          <a:p>
            <a:r>
              <a:rPr lang="en-US" dirty="0" smtClean="0"/>
              <a:t>Often an arbitrary numeric </a:t>
            </a:r>
            <a:r>
              <a:rPr lang="en-US" dirty="0" smtClean="0"/>
              <a:t>key is used, </a:t>
            </a:r>
            <a:r>
              <a:rPr lang="en-US" dirty="0" smtClean="0"/>
              <a:t>such a number that will automatically increment with each new </a:t>
            </a:r>
            <a:r>
              <a:rPr lang="en-US" dirty="0" smtClean="0"/>
              <a:t>instance. This is called a surrogate primary key because it has no semantic meaning of its own.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Diagram for Each Entity</a:t>
            </a:r>
            <a:endParaRPr lang="en-US" dirty="0"/>
          </a:p>
        </p:txBody>
      </p:sp>
      <p:pic>
        <p:nvPicPr>
          <p:cNvPr id="7" name="Picture 6" descr="ERDSha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981200"/>
            <a:ext cx="74676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with Attributes</a:t>
            </a:r>
            <a:endParaRPr lang="en-US" dirty="0"/>
          </a:p>
        </p:txBody>
      </p:sp>
      <p:pic>
        <p:nvPicPr>
          <p:cNvPr id="4" name="Picture 3" descr="AtributesW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8001000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1000" y="2895600"/>
            <a:ext cx="156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Attribute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5562600"/>
            <a:ext cx="1010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attribute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38200" y="5931932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222</TotalTime>
  <Words>586</Words>
  <Application>Microsoft Office PowerPoint</Application>
  <PresentationFormat>On-screen Show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Adjacency</vt:lpstr>
      <vt:lpstr>Design – A Better Way</vt:lpstr>
      <vt:lpstr>Database Design Process</vt:lpstr>
      <vt:lpstr>The Entity Relationship Diagram</vt:lpstr>
      <vt:lpstr>First Steps to the ERD</vt:lpstr>
      <vt:lpstr>Determining the Entities</vt:lpstr>
      <vt:lpstr>Determining the Entity Attributes</vt:lpstr>
      <vt:lpstr>Defining the Key Field</vt:lpstr>
      <vt:lpstr>Create a Diagram for Each Entity</vt:lpstr>
      <vt:lpstr>Attributes with Attributes</vt:lpstr>
      <vt:lpstr>Entity or Attribute?</vt:lpstr>
      <vt:lpstr>Doctor Entity</vt:lpstr>
      <vt:lpstr>Patient Entity</vt:lpstr>
      <vt:lpstr>Four-Valued Logic</vt:lpstr>
      <vt:lpstr>Patient Entity</vt:lpstr>
    </vt:vector>
  </TitlesOfParts>
  <Company>Coleman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– A Better Way</dc:title>
  <dc:creator>charliem</dc:creator>
  <cp:lastModifiedBy>Wyatt, John</cp:lastModifiedBy>
  <cp:revision>21</cp:revision>
  <dcterms:created xsi:type="dcterms:W3CDTF">2010-10-06T16:25:40Z</dcterms:created>
  <dcterms:modified xsi:type="dcterms:W3CDTF">2014-08-06T17:51:57Z</dcterms:modified>
</cp:coreProperties>
</file>